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74" r:id="rId4"/>
    <p:sldId id="268" r:id="rId5"/>
    <p:sldId id="269" r:id="rId6"/>
    <p:sldId id="271" r:id="rId7"/>
    <p:sldId id="257" r:id="rId8"/>
    <p:sldId id="272" r:id="rId9"/>
    <p:sldId id="270" r:id="rId10"/>
    <p:sldId id="256" r:id="rId11"/>
    <p:sldId id="260" r:id="rId12"/>
    <p:sldId id="273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0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0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01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963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690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496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004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602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802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3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85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601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16E3B-FF89-438B-AF89-50E1825906C3}" type="datetimeFigureOut">
              <a:rPr lang="hu-HU" smtClean="0"/>
              <a:t>2011.11.14.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12289-9EB4-4322-A8DF-DC49A5FA5FE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85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52128"/>
          </a:xfrm>
        </p:spPr>
        <p:txBody>
          <a:bodyPr>
            <a:noAutofit/>
          </a:bodyPr>
          <a:lstStyle/>
          <a:p>
            <a:r>
              <a:rPr lang="hu-HU" sz="6600" b="1" dirty="0" smtClean="0"/>
              <a:t>EUDRS</a:t>
            </a:r>
            <a:endParaRPr lang="hu-HU" sz="6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204864"/>
            <a:ext cx="8136904" cy="41764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dirty="0" smtClean="0"/>
              <a:t>Az egész vízgyűjtőterületre kiterjedő koncepció alapja, hogy a folyó által felfűzött, geográfiailag meghatározott víztestek fejlesztését úgy kell megvalósítani, hogy abban a víztesteken meglévő </a:t>
            </a:r>
            <a:r>
              <a:rPr lang="hu-HU" b="1" i="1" dirty="0" smtClean="0"/>
              <a:t>különböző identitások azonos </a:t>
            </a:r>
            <a:r>
              <a:rPr lang="hu-HU" b="1" i="1" dirty="0"/>
              <a:t>intenzitású társadalmi </a:t>
            </a:r>
            <a:r>
              <a:rPr lang="hu-HU" b="1" i="1" dirty="0" smtClean="0"/>
              <a:t>erőforrásként szerepelhessenek</a:t>
            </a:r>
          </a:p>
        </p:txBody>
      </p:sp>
    </p:spTree>
    <p:extLst>
      <p:ext uri="{BB962C8B-B14F-4D97-AF65-F5344CB8AC3E}">
        <p14:creationId xmlns:p14="http://schemas.microsoft.com/office/powerpoint/2010/main" val="767814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Egy p</a:t>
            </a:r>
            <a:r>
              <a:rPr lang="hu-HU" b="1" dirty="0" smtClean="0"/>
              <a:t>élda </a:t>
            </a:r>
            <a:r>
              <a:rPr lang="hu-HU" b="1" dirty="0" smtClean="0"/>
              <a:t>a civil szerepvállalásra a vízi sportágak kompetenciái alapján</a:t>
            </a:r>
            <a:endParaRPr lang="hu-HU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51520" y="1628800"/>
            <a:ext cx="8723312" cy="482453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Regionális és nemzetközi hálózati tevékenység, világesemények rendezési tapasztalatainak transzferálása</a:t>
            </a:r>
          </a:p>
          <a:p>
            <a:r>
              <a:rPr lang="hu-HU" dirty="0" smtClean="0"/>
              <a:t>A budapesti fejlesztési központ = </a:t>
            </a:r>
            <a:r>
              <a:rPr lang="hu-HU" b="1" dirty="0" smtClean="0">
                <a:solidFill>
                  <a:schemeClr val="tx2"/>
                </a:solidFill>
              </a:rPr>
              <a:t>PROJEKTKIKÖTŐ®</a:t>
            </a:r>
          </a:p>
          <a:p>
            <a:r>
              <a:rPr lang="hu-HU" dirty="0" smtClean="0"/>
              <a:t>Versenysport-felkészítés = </a:t>
            </a:r>
            <a:r>
              <a:rPr lang="hu-HU" b="1" dirty="0" smtClean="0">
                <a:solidFill>
                  <a:schemeClr val="tx2"/>
                </a:solidFill>
              </a:rPr>
              <a:t>INNOVÁCIÓS FOLYAMAT®</a:t>
            </a:r>
          </a:p>
          <a:p>
            <a:r>
              <a:rPr lang="hu-HU" dirty="0" smtClean="0"/>
              <a:t>Nemzetközi szövetségi rendszer = </a:t>
            </a:r>
            <a:r>
              <a:rPr lang="hu-HU" b="1" dirty="0" smtClean="0">
                <a:solidFill>
                  <a:schemeClr val="tx2"/>
                </a:solidFill>
              </a:rPr>
              <a:t>AKTÍV CIVIL HÁLÓZAT®</a:t>
            </a:r>
          </a:p>
          <a:p>
            <a:r>
              <a:rPr lang="hu-HU" dirty="0" smtClean="0"/>
              <a:t>Valamennyi kézi hajtású eszköz használatával kapcsolatos tevékenység összekapcsolása a fejlesztésekben</a:t>
            </a:r>
          </a:p>
          <a:p>
            <a:r>
              <a:rPr lang="hu-HU" dirty="0" smtClean="0"/>
              <a:t>A védett vizek azonosítása ismeretek alapján, hálózatok kialakítása, majd megőrzése</a:t>
            </a:r>
            <a:r>
              <a:rPr lang="hu-HU" dirty="0"/>
              <a:t> </a:t>
            </a:r>
            <a:r>
              <a:rPr lang="hu-HU" dirty="0" smtClean="0"/>
              <a:t>és megtartása</a:t>
            </a:r>
          </a:p>
          <a:p>
            <a:r>
              <a:rPr lang="hu-HU" dirty="0" smtClean="0"/>
              <a:t>A vízi turizmus biztonsága a vízisportokban felhalmozott és transzferálható tudás birtokában oldható meg</a:t>
            </a:r>
          </a:p>
        </p:txBody>
      </p:sp>
    </p:spTree>
    <p:extLst>
      <p:ext uri="{BB962C8B-B14F-4D97-AF65-F5344CB8AC3E}">
        <p14:creationId xmlns:p14="http://schemas.microsoft.com/office/powerpoint/2010/main" val="2396677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Magyar Kajak-Kenu Szövetség projektkoncepciói tématerületenként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60"/>
          </a:xfrm>
        </p:spPr>
        <p:txBody>
          <a:bodyPr>
            <a:noAutofit/>
          </a:bodyPr>
          <a:lstStyle/>
          <a:p>
            <a:r>
              <a:rPr lang="hu-HU" sz="3000" dirty="0" smtClean="0"/>
              <a:t>Tevékenységek megszervezése a védett víztesteken </a:t>
            </a:r>
          </a:p>
          <a:p>
            <a:r>
              <a:rPr lang="hu-HU" sz="3000" dirty="0"/>
              <a:t>A</a:t>
            </a:r>
            <a:r>
              <a:rPr lang="hu-HU" sz="3000" dirty="0" smtClean="0"/>
              <a:t> vízi túrázás eljárásainak, infrastruktúrájának, regionális hálózatának, eszközparkjának létrehozása, működtetése, a biztonság növelése</a:t>
            </a:r>
          </a:p>
          <a:p>
            <a:r>
              <a:rPr lang="hu-HU" sz="3000" dirty="0" smtClean="0"/>
              <a:t>Megfelelő kompetenciájú humán erőforrás biztosítása a projektekhez, és a projektekhez kötődő vállalkozásokhoz</a:t>
            </a:r>
          </a:p>
          <a:p>
            <a:r>
              <a:rPr lang="hu-HU" sz="3000" dirty="0" smtClean="0"/>
              <a:t>A speciális oktatási programcsomagok kifejlesztése, a modell oktatási intézményekben történő alkalmazása</a:t>
            </a:r>
          </a:p>
        </p:txBody>
      </p:sp>
    </p:spTree>
    <p:extLst>
      <p:ext uri="{BB962C8B-B14F-4D97-AF65-F5344CB8AC3E}">
        <p14:creationId xmlns:p14="http://schemas.microsoft.com/office/powerpoint/2010/main" val="3371917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hu-HU" b="1" dirty="0" smtClean="0"/>
              <a:t>Mintaprojekt víziója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 teljes folyószakaszon, megfelelő távolságban telepített uszályok hálózata biztosítja:</a:t>
            </a:r>
          </a:p>
          <a:p>
            <a:r>
              <a:rPr lang="hu-HU" sz="2800" dirty="0" smtClean="0"/>
              <a:t>túrázók követését, megállását, felszerelését a következő szakaszra,</a:t>
            </a:r>
          </a:p>
          <a:p>
            <a:r>
              <a:rPr lang="hu-HU" sz="2800" dirty="0" smtClean="0"/>
              <a:t>szállást, étkezést, az eszközök karbantartását,</a:t>
            </a:r>
          </a:p>
          <a:p>
            <a:r>
              <a:rPr lang="hu-HU" sz="2800" dirty="0" smtClean="0"/>
              <a:t>túravezetést, mentést, a megállóhelyek közötti kapcsolattartást,</a:t>
            </a:r>
          </a:p>
          <a:p>
            <a:r>
              <a:rPr lang="hu-HU" sz="2800" dirty="0" smtClean="0"/>
              <a:t>kulturális programokat, tájékoztatást, hagyományok bemutatását, az ökológiai és természetvédelmi tudás átadását.</a:t>
            </a:r>
          </a:p>
          <a:p>
            <a:pPr marL="0" indent="0">
              <a:buNone/>
            </a:pPr>
            <a:r>
              <a:rPr lang="hu-HU" sz="2800" dirty="0" smtClean="0"/>
              <a:t>Az uszályok kiszolgálják a profilba illeszkedő helyi igényeket, biztosítják a hálózat fenntartásához szükséges erőforrásokat</a:t>
            </a:r>
          </a:p>
          <a:p>
            <a:pPr marL="0" indent="0">
              <a:buNone/>
            </a:pPr>
            <a:r>
              <a:rPr lang="hu-HU" sz="2800" dirty="0" smtClean="0"/>
              <a:t>Az állami vízterületen álló uszályok munkahelyek, a kiszolgáló technika vállalkozói, önkormányzati fenntartású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34802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Lehetséges i</a:t>
            </a:r>
            <a:r>
              <a:rPr lang="hu-HU" b="1" dirty="0" smtClean="0"/>
              <a:t>genek </a:t>
            </a:r>
            <a:r>
              <a:rPr lang="hu-HU" b="1" dirty="0" smtClean="0"/>
              <a:t>a 3 </a:t>
            </a:r>
            <a:r>
              <a:rPr lang="hu-HU" sz="4000" b="1" dirty="0" smtClean="0"/>
              <a:t>nem</a:t>
            </a:r>
            <a:r>
              <a:rPr lang="hu-HU" b="1" dirty="0" smtClean="0"/>
              <a:t> ellenére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12568"/>
          </a:xfrm>
        </p:spPr>
        <p:txBody>
          <a:bodyPr>
            <a:noAutofit/>
          </a:bodyPr>
          <a:lstStyle/>
          <a:p>
            <a:r>
              <a:rPr lang="hu-HU" sz="3000" dirty="0"/>
              <a:t>Szélesebb, komplexebb értelmezése a </a:t>
            </a:r>
            <a:r>
              <a:rPr lang="hu-HU" sz="3000" dirty="0" smtClean="0"/>
              <a:t>folyóvízi </a:t>
            </a:r>
            <a:r>
              <a:rPr lang="hu-HU" sz="3000" dirty="0"/>
              <a:t>régiónak, mint </a:t>
            </a:r>
            <a:r>
              <a:rPr lang="hu-HU" sz="3000" dirty="0" smtClean="0"/>
              <a:t>sajátos, egyedi  és </a:t>
            </a:r>
            <a:r>
              <a:rPr lang="hu-HU" sz="3000" dirty="0"/>
              <a:t>egységes gazdasági, társadalmi és geográfiai térnek</a:t>
            </a:r>
          </a:p>
          <a:p>
            <a:r>
              <a:rPr lang="hu-HU" sz="3000" dirty="0" smtClean="0"/>
              <a:t>Újratervezett koordináció a meglévő struktúrák között, kreatív, tudástranszfereket hasznosító programcsomagok az egyes ágazatok átfedéseivel</a:t>
            </a:r>
          </a:p>
          <a:p>
            <a:r>
              <a:rPr lang="hu-HU" sz="3000" dirty="0" smtClean="0"/>
              <a:t>Az elérhető források és hatékonyabb felhasználásuk érdekében komplex tartalmú projektek tervezése, és azokból következően világos, koherens, kivihető  megrendelések továbbítása a vállalkozásoknak</a:t>
            </a:r>
          </a:p>
        </p:txBody>
      </p:sp>
    </p:spTree>
    <p:extLst>
      <p:ext uri="{BB962C8B-B14F-4D97-AF65-F5344CB8AC3E}">
        <p14:creationId xmlns:p14="http://schemas.microsoft.com/office/powerpoint/2010/main" val="1319432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b="1" dirty="0" smtClean="0"/>
              <a:t>Fejlesztés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256584"/>
          </a:xfrm>
        </p:spPr>
        <p:txBody>
          <a:bodyPr>
            <a:normAutofit/>
          </a:bodyPr>
          <a:lstStyle/>
          <a:p>
            <a:r>
              <a:rPr lang="hu-HU" sz="3000" b="1" dirty="0" smtClean="0"/>
              <a:t>Alapja:</a:t>
            </a:r>
          </a:p>
          <a:p>
            <a:pPr lvl="1"/>
            <a:r>
              <a:rPr lang="hu-HU" sz="3000" dirty="0" smtClean="0"/>
              <a:t>A tájegységekhez kötődő Duna identitás, mint a társadalmi szerveződés motorja</a:t>
            </a:r>
          </a:p>
          <a:p>
            <a:pPr lvl="1"/>
            <a:r>
              <a:rPr lang="hu-HU" sz="3000" dirty="0" smtClean="0"/>
              <a:t>Az identitással rendelkező szervezetek, személyek a stratégia megvalósítói</a:t>
            </a:r>
          </a:p>
          <a:p>
            <a:r>
              <a:rPr lang="hu-HU" sz="3000" b="1" dirty="0" smtClean="0"/>
              <a:t>Kulcsszavai:</a:t>
            </a:r>
          </a:p>
          <a:p>
            <a:pPr lvl="1"/>
            <a:r>
              <a:rPr lang="hu-HU" sz="3000" dirty="0" smtClean="0"/>
              <a:t>KOMPLEXITÁS</a:t>
            </a:r>
          </a:p>
          <a:p>
            <a:pPr lvl="1"/>
            <a:r>
              <a:rPr lang="hu-HU" sz="3000" dirty="0" smtClean="0"/>
              <a:t>Több szempontú fejlesztési logika, a fejlesztések több gazdasági és szociális, valamint geográfiai területet érintenek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194443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Idegenforgalmi összefüggések kiemelése az általános célokban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08512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Mindenki érezze magát otthon, de legfőképpen biztonságban </a:t>
            </a:r>
            <a:r>
              <a:rPr lang="hu-HU" dirty="0"/>
              <a:t>a </a:t>
            </a:r>
            <a:r>
              <a:rPr lang="hu-HU" dirty="0" smtClean="0"/>
              <a:t>saját, vagy az egy-egy programja helyszínéül választott víztestre kialakított életterében</a:t>
            </a:r>
            <a:endParaRPr lang="hu-HU" dirty="0"/>
          </a:p>
          <a:p>
            <a:r>
              <a:rPr lang="hu-HU" dirty="0" smtClean="0"/>
              <a:t>Az </a:t>
            </a:r>
            <a:r>
              <a:rPr lang="hu-HU" dirty="0"/>
              <a:t>egyes </a:t>
            </a:r>
            <a:r>
              <a:rPr lang="hu-HU" dirty="0" smtClean="0"/>
              <a:t>EUDRS fejlesztési régiók váljanak tágabb környezetük és más, idegenforgalmi ágazatok stratégiai hajtóerejévé is</a:t>
            </a:r>
            <a:endParaRPr lang="hu-HU" dirty="0"/>
          </a:p>
          <a:p>
            <a:r>
              <a:rPr lang="hu-HU" dirty="0" smtClean="0"/>
              <a:t>Az egyes </a:t>
            </a:r>
            <a:r>
              <a:rPr lang="hu-HU" dirty="0"/>
              <a:t>víztesteken végig vitt fejlesztések tartalmaik, típusaik szerint </a:t>
            </a:r>
            <a:r>
              <a:rPr lang="hu-HU" dirty="0" smtClean="0"/>
              <a:t>hálózatban is működjenek és összekapcsolhatók legyenek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37693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Komplexitás bemutatása mintaprojekteken</a:t>
            </a:r>
            <a:endParaRPr lang="hu-HU" b="1" dirty="0"/>
          </a:p>
        </p:txBody>
      </p:sp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84976" cy="53285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374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Komplexitás bemutatása mintaprojekteken</a:t>
            </a:r>
          </a:p>
        </p:txBody>
      </p:sp>
      <p:pic>
        <p:nvPicPr>
          <p:cNvPr id="4" name="Kép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712968" cy="5400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1507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hu-HU" sz="4000" b="1" dirty="0"/>
              <a:t>A</a:t>
            </a:r>
            <a:r>
              <a:rPr lang="hu-HU" sz="4000" b="1" dirty="0" smtClean="0"/>
              <a:t> projekttartalmak beágyazása a társadalmi felkészülési folyamatba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24536"/>
          </a:xfrm>
        </p:spPr>
        <p:txBody>
          <a:bodyPr>
            <a:normAutofit lnSpcReduction="10000"/>
          </a:bodyPr>
          <a:lstStyle/>
          <a:p>
            <a:r>
              <a:rPr lang="hu-HU" sz="3000" dirty="0" smtClean="0"/>
              <a:t>A megvalósító </a:t>
            </a:r>
            <a:r>
              <a:rPr lang="hu-HU" sz="3000" dirty="0"/>
              <a:t>erőforrások </a:t>
            </a:r>
            <a:r>
              <a:rPr lang="hu-HU" sz="3000" dirty="0" smtClean="0"/>
              <a:t>tervszerű </a:t>
            </a:r>
            <a:r>
              <a:rPr lang="hu-HU" sz="3000" dirty="0"/>
              <a:t>felkészítése </a:t>
            </a:r>
            <a:r>
              <a:rPr lang="hu-HU" sz="3000" dirty="0" smtClean="0"/>
              <a:t>biztosíthatja </a:t>
            </a:r>
            <a:r>
              <a:rPr lang="hu-HU" sz="3000" dirty="0"/>
              <a:t>az EUDRS sikerét és fenntarthatóságát</a:t>
            </a:r>
          </a:p>
          <a:p>
            <a:r>
              <a:rPr lang="hu-HU" sz="3000" dirty="0" smtClean="0"/>
              <a:t>A teljes Duna-régióban található víztestek települési iskoláiban, a helyi tananyagban, a különböző tantervi struktúrákban szükséges elhelyezni azokat a képesség-fejlesztési tartalmakat és módszereket, amelyek biztosítják a tudást és annak átadását</a:t>
            </a:r>
          </a:p>
          <a:p>
            <a:r>
              <a:rPr lang="hu-HU" sz="3000" dirty="0" smtClean="0"/>
              <a:t>Ezáltal megjelenik a megfelelő identitással rendelkező erőforrás a régióban, biztosítható a szükséges kompetencia az EUDRS projektjeinek megvalósításához</a:t>
            </a:r>
          </a:p>
        </p:txBody>
      </p:sp>
    </p:spTree>
    <p:extLst>
      <p:ext uri="{BB962C8B-B14F-4D97-AF65-F5344CB8AC3E}">
        <p14:creationId xmlns:p14="http://schemas.microsoft.com/office/powerpoint/2010/main" val="421769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>
            <a:normAutofit/>
          </a:bodyPr>
          <a:lstStyle/>
          <a:p>
            <a:r>
              <a:rPr lang="hu-HU" b="1" dirty="0"/>
              <a:t>P</a:t>
            </a:r>
            <a:r>
              <a:rPr lang="hu-HU" b="1" dirty="0" smtClean="0"/>
              <a:t>rojekt-tartalmak azonosítása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72608"/>
          </a:xfrm>
        </p:spPr>
        <p:txBody>
          <a:bodyPr>
            <a:normAutofit fontScale="92500" lnSpcReduction="20000"/>
          </a:bodyPr>
          <a:lstStyle/>
          <a:p>
            <a:r>
              <a:rPr lang="hu-HU" b="1" dirty="0" smtClean="0"/>
              <a:t>Komplex területfejlesztés</a:t>
            </a:r>
          </a:p>
          <a:p>
            <a:pPr lvl="1"/>
            <a:r>
              <a:rPr lang="hu-HU" sz="2400" dirty="0" smtClean="0"/>
              <a:t>Vízitúra megállóhelyek minősítése, fejlesztése</a:t>
            </a:r>
          </a:p>
          <a:p>
            <a:pPr lvl="1"/>
            <a:r>
              <a:rPr lang="hu-HU" sz="2400" dirty="0" smtClean="0"/>
              <a:t>Komplex programok a megállóhelyeken</a:t>
            </a:r>
          </a:p>
          <a:p>
            <a:pPr lvl="1"/>
            <a:r>
              <a:rPr lang="hu-HU" sz="2400" dirty="0" smtClean="0"/>
              <a:t>Gazdasági tevékenységek (szolgáltatások) telepítése a partra, uszályokra</a:t>
            </a:r>
          </a:p>
          <a:p>
            <a:r>
              <a:rPr lang="hu-HU" b="1" dirty="0" smtClean="0"/>
              <a:t>Védett vizek, értékek</a:t>
            </a:r>
          </a:p>
          <a:p>
            <a:pPr lvl="1"/>
            <a:r>
              <a:rPr lang="hu-HU" sz="2400" dirty="0" smtClean="0"/>
              <a:t>Védett területek kijelölése a turizmus és szolgáltatásai részére</a:t>
            </a:r>
          </a:p>
          <a:p>
            <a:pPr lvl="1"/>
            <a:r>
              <a:rPr lang="hu-HU" sz="2400" dirty="0" smtClean="0"/>
              <a:t>Értékek bemutatása, tájegységek a társadalmi szerveződés, az identitás-régiók szerveződése</a:t>
            </a:r>
          </a:p>
          <a:p>
            <a:pPr lvl="1"/>
            <a:r>
              <a:rPr lang="hu-HU" sz="2400" dirty="0" smtClean="0"/>
              <a:t>Fenntartható életvitel</a:t>
            </a:r>
          </a:p>
          <a:p>
            <a:r>
              <a:rPr lang="hu-HU" b="1" dirty="0" smtClean="0"/>
              <a:t>Humán erőforrás biztosítása</a:t>
            </a:r>
          </a:p>
          <a:p>
            <a:pPr lvl="1"/>
            <a:r>
              <a:rPr lang="hu-HU" sz="2200" dirty="0" smtClean="0"/>
              <a:t>A „vízen járok” képesítési rendszere</a:t>
            </a:r>
          </a:p>
          <a:p>
            <a:pPr lvl="1"/>
            <a:r>
              <a:rPr lang="hu-HU" sz="2200" dirty="0" smtClean="0"/>
              <a:t>A „vízen járás” kompetenciáinak beépítése az oktatási rendszerbe</a:t>
            </a:r>
          </a:p>
          <a:p>
            <a:pPr lvl="1"/>
            <a:r>
              <a:rPr lang="hu-HU" sz="2200" dirty="0" smtClean="0"/>
              <a:t>Preventív és rekreációs egészségmegőrzés</a:t>
            </a:r>
          </a:p>
          <a:p>
            <a:r>
              <a:rPr lang="hu-HU" b="1" dirty="0" smtClean="0"/>
              <a:t>Finanszírozás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53836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712879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880320"/>
          </a:xfrm>
        </p:spPr>
        <p:txBody>
          <a:bodyPr>
            <a:normAutofit/>
          </a:bodyPr>
          <a:lstStyle/>
          <a:p>
            <a:r>
              <a:rPr lang="hu-HU" sz="4000" b="1" dirty="0"/>
              <a:t>A </a:t>
            </a:r>
            <a:r>
              <a:rPr lang="hu-HU" sz="4000" b="1" dirty="0" smtClean="0"/>
              <a:t>víztesteken a sportági identitás és tudásvagyon, </a:t>
            </a:r>
            <a:r>
              <a:rPr lang="hu-HU" sz="4000" b="1" dirty="0"/>
              <a:t>speciális </a:t>
            </a:r>
            <a:r>
              <a:rPr lang="hu-HU" sz="4000" b="1" dirty="0" smtClean="0"/>
              <a:t>kompetenciaként </a:t>
            </a:r>
            <a:br>
              <a:rPr lang="hu-HU" sz="4000" b="1" dirty="0" smtClean="0"/>
            </a:br>
            <a:r>
              <a:rPr lang="hu-HU" sz="4000" b="1" dirty="0" smtClean="0"/>
              <a:t>és kompetens erőforrásként jelenhet meg</a:t>
            </a:r>
            <a:br>
              <a:rPr lang="hu-HU" sz="4000" b="1" dirty="0" smtClean="0"/>
            </a:br>
            <a:r>
              <a:rPr lang="hu-HU" sz="4000" b="1" dirty="0" smtClean="0"/>
              <a:t>a </a:t>
            </a:r>
            <a:r>
              <a:rPr lang="hu-HU" sz="4000" b="1" dirty="0"/>
              <a:t>tervezésben és a </a:t>
            </a:r>
            <a:r>
              <a:rPr lang="hu-HU" sz="4000" b="1" dirty="0" smtClean="0"/>
              <a:t>megvalósításban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000" dirty="0" smtClean="0"/>
              <a:t>„Minden gyermek tanuljon meg úszni, evezni és kerékpározni!”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5683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572</Words>
  <Application>Microsoft Office PowerPoint</Application>
  <PresentationFormat>Diavetítés a képernyőre (4:3 oldalarány)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EUDRS</vt:lpstr>
      <vt:lpstr>Lehetséges igenek a 3 nem ellenére</vt:lpstr>
      <vt:lpstr>Fejlesztés</vt:lpstr>
      <vt:lpstr>Idegenforgalmi összefüggések kiemelése az általános célokban</vt:lpstr>
      <vt:lpstr>Komplexitás bemutatása mintaprojekteken</vt:lpstr>
      <vt:lpstr>Komplexitás bemutatása mintaprojekteken</vt:lpstr>
      <vt:lpstr>A projekttartalmak beágyazása a társadalmi felkészülési folyamatba</vt:lpstr>
      <vt:lpstr>Projekt-tartalmak azonosítása</vt:lpstr>
      <vt:lpstr>A víztesteken a sportági identitás és tudásvagyon, speciális kompetenciaként  és kompetens erőforrásként jelenhet meg a tervezésben és a megvalósításban „Minden gyermek tanuljon meg úszni, evezni és kerékpározni!”</vt:lpstr>
      <vt:lpstr>Egy példa a civil szerepvállalásra a vízi sportágak kompetenciái alapján</vt:lpstr>
      <vt:lpstr>A Magyar Kajak-Kenu Szövetség projektkoncepciói tématerületenként</vt:lpstr>
      <vt:lpstr>Mintaprojekt víziója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Kajak-Kenu Szövetség szerepvállalása</dc:title>
  <dc:creator>DELL</dc:creator>
  <cp:lastModifiedBy>DELL</cp:lastModifiedBy>
  <cp:revision>61</cp:revision>
  <dcterms:created xsi:type="dcterms:W3CDTF">2011-11-04T23:00:59Z</dcterms:created>
  <dcterms:modified xsi:type="dcterms:W3CDTF">2011-11-14T08:48:59Z</dcterms:modified>
</cp:coreProperties>
</file>